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imo Bold" charset="1" panose="020B0704020202020204"/>
      <p:regular r:id="rId16"/>
    </p:embeddedFont>
    <p:embeddedFont>
      <p:font typeface="Montserrat Medium" charset="1" panose="000006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794575" y="2896195"/>
            <a:ext cx="9556849" cy="2742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X-Ray Detection: A Comprehensive Exploration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94575" y="5954316"/>
            <a:ext cx="9556849" cy="1369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This presentation dives into the fascinating world of X-ray detection, exploring its fundamental principles, challenges, and exciting applications in various fields.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52326" y="713334"/>
            <a:ext cx="9263657" cy="764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5"/>
              </a:lnSpc>
            </a:pPr>
            <a:r>
              <a:rPr lang="en-US" sz="4499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Conclusion and Future Directions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2326" y="1983581"/>
            <a:ext cx="9925347" cy="633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556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020294" y="2856756"/>
            <a:ext cx="3389262" cy="386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sz="2249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Revolutionizing Imaging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2326" y="3315295"/>
            <a:ext cx="9925347" cy="400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87"/>
              </a:lnSpc>
            </a:pPr>
            <a:r>
              <a:rPr lang="en-US" sz="168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X-ray detection continues to evolve, offering transformative possibilities in various sectors.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2326" y="4544616"/>
            <a:ext cx="9925347" cy="633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556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281934" y="5417790"/>
            <a:ext cx="2865984" cy="386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sz="2249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AI and Automation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2326" y="5876330"/>
            <a:ext cx="9925347" cy="744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87"/>
              </a:lnSpc>
            </a:pPr>
            <a:r>
              <a:rPr lang="en-US" sz="168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 is increasingly playing a significant role in automating image analysis and interpretation.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52326" y="7449442"/>
            <a:ext cx="9925347" cy="633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556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141440" y="8322617"/>
            <a:ext cx="3146971" cy="386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sz="2249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Ethical Considerations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52326" y="8781157"/>
            <a:ext cx="9925347" cy="744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87"/>
              </a:lnSpc>
            </a:pPr>
            <a:r>
              <a:rPr lang="en-US" sz="168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As X-ray technology advances, it is essential to address ethical implications and ensure responsible use.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36575" y="3177034"/>
            <a:ext cx="11007030" cy="958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Introduction to X-Ray Detection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36575" y="4756994"/>
            <a:ext cx="4632424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Electromagnetic Radiation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6575" y="5432524"/>
            <a:ext cx="7881045" cy="1369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X-rays are a form of electromagnetic radiation with high energy and short wavelengths, capable of penetrating through matter.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79905" y="4756994"/>
            <a:ext cx="4493270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Applications Across Fields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79905" y="5432524"/>
            <a:ext cx="7881045" cy="1369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X-ray detection plays a vital role in medicine, security, industrial inspection, and scientific research, offering invaluable insights.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794575" y="1658690"/>
            <a:ext cx="9556849" cy="1850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Motivation Behind X-Ray Detection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794575" y="4211688"/>
            <a:ext cx="468214" cy="468214"/>
            <a:chOff x="0" y="0"/>
            <a:chExt cx="624285" cy="6242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24205" cy="624332"/>
            </a:xfrm>
            <a:custGeom>
              <a:avLst/>
              <a:gdLst/>
              <a:ahLst/>
              <a:cxnLst/>
              <a:rect r="r" b="b" t="t" l="l"/>
              <a:pathLst>
                <a:path h="624332" w="624205">
                  <a:moveTo>
                    <a:pt x="0" y="53467"/>
                  </a:moveTo>
                  <a:cubicBezTo>
                    <a:pt x="0" y="24003"/>
                    <a:pt x="24003" y="0"/>
                    <a:pt x="53467" y="0"/>
                  </a:cubicBezTo>
                  <a:lnTo>
                    <a:pt x="570738" y="0"/>
                  </a:lnTo>
                  <a:cubicBezTo>
                    <a:pt x="600329" y="0"/>
                    <a:pt x="624205" y="24003"/>
                    <a:pt x="624205" y="53467"/>
                  </a:cubicBezTo>
                  <a:lnTo>
                    <a:pt x="624205" y="570738"/>
                  </a:lnTo>
                  <a:cubicBezTo>
                    <a:pt x="624205" y="600329"/>
                    <a:pt x="600202" y="624205"/>
                    <a:pt x="570738" y="624205"/>
                  </a:cubicBezTo>
                  <a:lnTo>
                    <a:pt x="53467" y="624205"/>
                  </a:lnTo>
                  <a:cubicBezTo>
                    <a:pt x="24003" y="624332"/>
                    <a:pt x="0" y="600329"/>
                    <a:pt x="0" y="570738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530381" y="4164063"/>
            <a:ext cx="3568304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Medical Diagnosis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30381" y="4732436"/>
            <a:ext cx="3908822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X-ray imaging provides valuable information for diagnosing a wide range of medical conditions.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706796" y="4211688"/>
            <a:ext cx="468214" cy="468214"/>
            <a:chOff x="0" y="0"/>
            <a:chExt cx="624285" cy="62428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24205" cy="624332"/>
            </a:xfrm>
            <a:custGeom>
              <a:avLst/>
              <a:gdLst/>
              <a:ahLst/>
              <a:cxnLst/>
              <a:rect r="r" b="b" t="t" l="l"/>
              <a:pathLst>
                <a:path h="624332" w="624205">
                  <a:moveTo>
                    <a:pt x="0" y="53467"/>
                  </a:moveTo>
                  <a:cubicBezTo>
                    <a:pt x="0" y="24003"/>
                    <a:pt x="24003" y="0"/>
                    <a:pt x="53467" y="0"/>
                  </a:cubicBezTo>
                  <a:lnTo>
                    <a:pt x="570738" y="0"/>
                  </a:lnTo>
                  <a:cubicBezTo>
                    <a:pt x="600329" y="0"/>
                    <a:pt x="624205" y="24003"/>
                    <a:pt x="624205" y="53467"/>
                  </a:cubicBezTo>
                  <a:lnTo>
                    <a:pt x="624205" y="570738"/>
                  </a:lnTo>
                  <a:cubicBezTo>
                    <a:pt x="624205" y="600329"/>
                    <a:pt x="600202" y="624205"/>
                    <a:pt x="570738" y="624205"/>
                  </a:cubicBezTo>
                  <a:lnTo>
                    <a:pt x="53467" y="624205"/>
                  </a:lnTo>
                  <a:cubicBezTo>
                    <a:pt x="24003" y="624332"/>
                    <a:pt x="0" y="600329"/>
                    <a:pt x="0" y="570738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3442602" y="4164063"/>
            <a:ext cx="3568304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Security Screening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442602" y="4732436"/>
            <a:ext cx="3908822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X-ray scanners are used at airports and other security checkpoints to detect potential threats.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794575" y="7098952"/>
            <a:ext cx="468214" cy="468214"/>
            <a:chOff x="0" y="0"/>
            <a:chExt cx="624285" cy="62428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24205" cy="624332"/>
            </a:xfrm>
            <a:custGeom>
              <a:avLst/>
              <a:gdLst/>
              <a:ahLst/>
              <a:cxnLst/>
              <a:rect r="r" b="b" t="t" l="l"/>
              <a:pathLst>
                <a:path h="624332" w="624205">
                  <a:moveTo>
                    <a:pt x="0" y="53467"/>
                  </a:moveTo>
                  <a:cubicBezTo>
                    <a:pt x="0" y="24003"/>
                    <a:pt x="24003" y="0"/>
                    <a:pt x="53467" y="0"/>
                  </a:cubicBezTo>
                  <a:lnTo>
                    <a:pt x="570738" y="0"/>
                  </a:lnTo>
                  <a:cubicBezTo>
                    <a:pt x="600329" y="0"/>
                    <a:pt x="624205" y="24003"/>
                    <a:pt x="624205" y="53467"/>
                  </a:cubicBezTo>
                  <a:lnTo>
                    <a:pt x="624205" y="570738"/>
                  </a:lnTo>
                  <a:cubicBezTo>
                    <a:pt x="624205" y="600329"/>
                    <a:pt x="600202" y="624205"/>
                    <a:pt x="570738" y="624205"/>
                  </a:cubicBezTo>
                  <a:lnTo>
                    <a:pt x="53467" y="624205"/>
                  </a:lnTo>
                  <a:cubicBezTo>
                    <a:pt x="24003" y="624332"/>
                    <a:pt x="0" y="600329"/>
                    <a:pt x="0" y="570738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8530381" y="7051327"/>
            <a:ext cx="4190405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Non-Destructive Testing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530381" y="7619702"/>
            <a:ext cx="8821042" cy="941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X-ray imaging allows for the inspection of materials and structures without damaging them.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345359"/>
          </a:xfrm>
          <a:custGeom>
            <a:avLst/>
            <a:gdLst/>
            <a:ahLst/>
            <a:cxnLst/>
            <a:rect r="r" b="b" t="t" l="l"/>
            <a:pathLst>
              <a:path h="3345359" w="18288000">
                <a:moveTo>
                  <a:pt x="0" y="0"/>
                </a:moveTo>
                <a:lnTo>
                  <a:pt x="18288000" y="0"/>
                </a:lnTo>
                <a:lnTo>
                  <a:pt x="18288000" y="3345359"/>
                </a:lnTo>
                <a:lnTo>
                  <a:pt x="0" y="33453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t="0" r="-31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36575" y="4675883"/>
            <a:ext cx="10314831" cy="958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Challenges in X-Ray Detection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36575" y="6035874"/>
            <a:ext cx="5293221" cy="2853779"/>
            <a:chOff x="0" y="0"/>
            <a:chExt cx="7057628" cy="380503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057644" cy="3805047"/>
            </a:xfrm>
            <a:custGeom>
              <a:avLst/>
              <a:gdLst/>
              <a:ahLst/>
              <a:cxnLst/>
              <a:rect r="r" b="b" t="t" l="l"/>
              <a:pathLst>
                <a:path h="3805047" w="7057644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7004050" y="0"/>
                  </a:lnTo>
                  <a:cubicBezTo>
                    <a:pt x="7033641" y="0"/>
                    <a:pt x="7057644" y="24003"/>
                    <a:pt x="7057644" y="53594"/>
                  </a:cubicBezTo>
                  <a:lnTo>
                    <a:pt x="7057644" y="3751453"/>
                  </a:lnTo>
                  <a:cubicBezTo>
                    <a:pt x="7057644" y="3781044"/>
                    <a:pt x="7033641" y="3805047"/>
                    <a:pt x="7004050" y="3805047"/>
                  </a:cubicBezTo>
                  <a:lnTo>
                    <a:pt x="53594" y="3805047"/>
                  </a:lnTo>
                  <a:cubicBezTo>
                    <a:pt x="24003" y="3805047"/>
                    <a:pt x="0" y="3781044"/>
                    <a:pt x="0" y="3751453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204169" y="6255841"/>
            <a:ext cx="3568304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Noise and Artifacts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04169" y="6824216"/>
            <a:ext cx="4758035" cy="1369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X-ray images can be affected by noise and artifacts, making interpretation challenging.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497390" y="6035874"/>
            <a:ext cx="5293221" cy="2853779"/>
            <a:chOff x="0" y="0"/>
            <a:chExt cx="7057628" cy="380503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057644" cy="3805047"/>
            </a:xfrm>
            <a:custGeom>
              <a:avLst/>
              <a:gdLst/>
              <a:ahLst/>
              <a:cxnLst/>
              <a:rect r="r" b="b" t="t" l="l"/>
              <a:pathLst>
                <a:path h="3805047" w="7057644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7004050" y="0"/>
                  </a:lnTo>
                  <a:cubicBezTo>
                    <a:pt x="7033641" y="0"/>
                    <a:pt x="7057644" y="24003"/>
                    <a:pt x="7057644" y="53594"/>
                  </a:cubicBezTo>
                  <a:lnTo>
                    <a:pt x="7057644" y="3751453"/>
                  </a:lnTo>
                  <a:cubicBezTo>
                    <a:pt x="7057644" y="3781044"/>
                    <a:pt x="7033641" y="3805047"/>
                    <a:pt x="7004050" y="3805047"/>
                  </a:cubicBezTo>
                  <a:lnTo>
                    <a:pt x="53594" y="3805047"/>
                  </a:lnTo>
                  <a:cubicBezTo>
                    <a:pt x="24003" y="3805047"/>
                    <a:pt x="0" y="3781044"/>
                    <a:pt x="0" y="3751453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6764982" y="6255841"/>
            <a:ext cx="3817144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Image Reconstruction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764982" y="6824216"/>
            <a:ext cx="4758035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Reconstructing high-quality images from the raw data acquired by detectors requires complex algorithms.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058204" y="6035874"/>
            <a:ext cx="5293221" cy="2853779"/>
            <a:chOff x="0" y="0"/>
            <a:chExt cx="7057628" cy="380503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057644" cy="3805047"/>
            </a:xfrm>
            <a:custGeom>
              <a:avLst/>
              <a:gdLst/>
              <a:ahLst/>
              <a:cxnLst/>
              <a:rect r="r" b="b" t="t" l="l"/>
              <a:pathLst>
                <a:path h="3805047" w="7057644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7004050" y="0"/>
                  </a:lnTo>
                  <a:cubicBezTo>
                    <a:pt x="7033641" y="0"/>
                    <a:pt x="7057644" y="24003"/>
                    <a:pt x="7057644" y="53594"/>
                  </a:cubicBezTo>
                  <a:lnTo>
                    <a:pt x="7057644" y="3751453"/>
                  </a:lnTo>
                  <a:cubicBezTo>
                    <a:pt x="7057644" y="3781044"/>
                    <a:pt x="7033641" y="3805047"/>
                    <a:pt x="7004050" y="3805047"/>
                  </a:cubicBezTo>
                  <a:lnTo>
                    <a:pt x="53594" y="3805047"/>
                  </a:lnTo>
                  <a:cubicBezTo>
                    <a:pt x="24003" y="3805047"/>
                    <a:pt x="0" y="3781044"/>
                    <a:pt x="0" y="3751453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2325796" y="6255841"/>
            <a:ext cx="3568304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Radiation Safety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325796" y="6824216"/>
            <a:ext cx="4758035" cy="1797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Proper shielding and safety protocols are essential to minimize radiation exposure to humans and the environment.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01141" y="960984"/>
            <a:ext cx="9779050" cy="810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4750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Contributions to X-Ray Detection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801141" y="2114848"/>
            <a:ext cx="572244" cy="572244"/>
          </a:xfrm>
          <a:custGeom>
            <a:avLst/>
            <a:gdLst/>
            <a:ahLst/>
            <a:cxnLst/>
            <a:rect r="r" b="b" t="t" l="l"/>
            <a:pathLst>
              <a:path h="572244" w="572244">
                <a:moveTo>
                  <a:pt x="0" y="0"/>
                </a:moveTo>
                <a:lnTo>
                  <a:pt x="572244" y="0"/>
                </a:lnTo>
                <a:lnTo>
                  <a:pt x="572244" y="572243"/>
                </a:lnTo>
                <a:lnTo>
                  <a:pt x="0" y="5722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01141" y="2887415"/>
            <a:ext cx="3051870" cy="410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Advanced Detectors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01141" y="3358455"/>
            <a:ext cx="9827716" cy="44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1750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Novel detectors with improved sensitivity and resolution have been developed.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801141" y="4487466"/>
            <a:ext cx="572244" cy="572244"/>
          </a:xfrm>
          <a:custGeom>
            <a:avLst/>
            <a:gdLst/>
            <a:ahLst/>
            <a:cxnLst/>
            <a:rect r="r" b="b" t="t" l="l"/>
            <a:pathLst>
              <a:path h="572244" w="572244">
                <a:moveTo>
                  <a:pt x="0" y="0"/>
                </a:moveTo>
                <a:lnTo>
                  <a:pt x="572244" y="0"/>
                </a:lnTo>
                <a:lnTo>
                  <a:pt x="572244" y="572244"/>
                </a:lnTo>
                <a:lnTo>
                  <a:pt x="0" y="5722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01141" y="5260033"/>
            <a:ext cx="4306192" cy="410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Image Processing Algorithms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01141" y="5731074"/>
            <a:ext cx="9827716" cy="808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1750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Sophisticated algorithms have been designed to enhance image quality and reduce noise.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801141" y="7226201"/>
            <a:ext cx="572244" cy="572244"/>
          </a:xfrm>
          <a:custGeom>
            <a:avLst/>
            <a:gdLst/>
            <a:ahLst/>
            <a:cxnLst/>
            <a:rect r="r" b="b" t="t" l="l"/>
            <a:pathLst>
              <a:path h="572244" w="572244">
                <a:moveTo>
                  <a:pt x="0" y="0"/>
                </a:moveTo>
                <a:lnTo>
                  <a:pt x="572244" y="0"/>
                </a:lnTo>
                <a:lnTo>
                  <a:pt x="572244" y="572244"/>
                </a:lnTo>
                <a:lnTo>
                  <a:pt x="0" y="5722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801141" y="7998767"/>
            <a:ext cx="3137744" cy="410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Artificial Intelligence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01141" y="8469809"/>
            <a:ext cx="9827716" cy="808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1750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AI-powered techniques have been employed for automated image analysis and diagnosis.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631757" y="737741"/>
            <a:ext cx="9882485" cy="1521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0"/>
              </a:lnSpc>
            </a:pPr>
            <a:r>
              <a:rPr lang="en-US" sz="4625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Related Studies and Advancements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949059" y="2590651"/>
            <a:ext cx="28575" cy="6910834"/>
            <a:chOff x="0" y="0"/>
            <a:chExt cx="38100" cy="921444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100" cy="9214485"/>
            </a:xfrm>
            <a:custGeom>
              <a:avLst/>
              <a:gdLst/>
              <a:ahLst/>
              <a:cxnLst/>
              <a:rect r="r" b="b" t="t" l="l"/>
              <a:pathLst>
                <a:path h="9214485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9195435"/>
                  </a:lnTo>
                  <a:cubicBezTo>
                    <a:pt x="38100" y="9205976"/>
                    <a:pt x="29591" y="9214485"/>
                    <a:pt x="19050" y="9214485"/>
                  </a:cubicBezTo>
                  <a:cubicBezTo>
                    <a:pt x="8509" y="9214485"/>
                    <a:pt x="0" y="9205976"/>
                    <a:pt x="0" y="9195435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183464" y="3073748"/>
            <a:ext cx="773757" cy="28575"/>
            <a:chOff x="0" y="0"/>
            <a:chExt cx="1031677" cy="381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31621" cy="38100"/>
            </a:xfrm>
            <a:custGeom>
              <a:avLst/>
              <a:gdLst/>
              <a:ahLst/>
              <a:cxnLst/>
              <a:rect r="r" b="b" t="t" l="l"/>
              <a:pathLst>
                <a:path h="38100" w="1031621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2571" y="0"/>
                  </a:lnTo>
                  <a:cubicBezTo>
                    <a:pt x="1023112" y="0"/>
                    <a:pt x="1031621" y="8509"/>
                    <a:pt x="1031621" y="19050"/>
                  </a:cubicBezTo>
                  <a:cubicBezTo>
                    <a:pt x="1031621" y="29591"/>
                    <a:pt x="1023112" y="38100"/>
                    <a:pt x="101257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7714655" y="2839343"/>
            <a:ext cx="497384" cy="497384"/>
            <a:chOff x="0" y="0"/>
            <a:chExt cx="663178" cy="66317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63194" cy="663194"/>
            </a:xfrm>
            <a:custGeom>
              <a:avLst/>
              <a:gdLst/>
              <a:ahLst/>
              <a:cxnLst/>
              <a:rect r="r" b="b" t="t" l="l"/>
              <a:pathLst>
                <a:path h="663194" w="663194">
                  <a:moveTo>
                    <a:pt x="0" y="44196"/>
                  </a:moveTo>
                  <a:cubicBezTo>
                    <a:pt x="0" y="19812"/>
                    <a:pt x="19812" y="0"/>
                    <a:pt x="44196" y="0"/>
                  </a:cubicBezTo>
                  <a:lnTo>
                    <a:pt x="618998" y="0"/>
                  </a:lnTo>
                  <a:cubicBezTo>
                    <a:pt x="643382" y="0"/>
                    <a:pt x="663194" y="19812"/>
                    <a:pt x="663194" y="44196"/>
                  </a:cubicBezTo>
                  <a:lnTo>
                    <a:pt x="663194" y="618998"/>
                  </a:lnTo>
                  <a:cubicBezTo>
                    <a:pt x="663194" y="643382"/>
                    <a:pt x="643382" y="663194"/>
                    <a:pt x="618998" y="663194"/>
                  </a:cubicBezTo>
                  <a:lnTo>
                    <a:pt x="44196" y="663194"/>
                  </a:lnTo>
                  <a:cubicBezTo>
                    <a:pt x="19812" y="663194"/>
                    <a:pt x="0" y="643382"/>
                    <a:pt x="0" y="618998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7874794" y="2939654"/>
            <a:ext cx="176956" cy="325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79272" y="2783086"/>
            <a:ext cx="2947690" cy="39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1895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79272" y="3246090"/>
            <a:ext cx="8334970" cy="420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Wilhelm Röntgen discovers X-rays, revolutionizing medical imaging.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183464" y="4591496"/>
            <a:ext cx="773757" cy="28575"/>
            <a:chOff x="0" y="0"/>
            <a:chExt cx="1031677" cy="381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31621" cy="38100"/>
            </a:xfrm>
            <a:custGeom>
              <a:avLst/>
              <a:gdLst/>
              <a:ahLst/>
              <a:cxnLst/>
              <a:rect r="r" b="b" t="t" l="l"/>
              <a:pathLst>
                <a:path h="38100" w="1031621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2571" y="0"/>
                  </a:lnTo>
                  <a:cubicBezTo>
                    <a:pt x="1023112" y="0"/>
                    <a:pt x="1031621" y="8509"/>
                    <a:pt x="1031621" y="19050"/>
                  </a:cubicBezTo>
                  <a:cubicBezTo>
                    <a:pt x="1031621" y="29591"/>
                    <a:pt x="1023112" y="38100"/>
                    <a:pt x="101257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7714655" y="4357092"/>
            <a:ext cx="497384" cy="497384"/>
            <a:chOff x="0" y="0"/>
            <a:chExt cx="663178" cy="66317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63194" cy="663194"/>
            </a:xfrm>
            <a:custGeom>
              <a:avLst/>
              <a:gdLst/>
              <a:ahLst/>
              <a:cxnLst/>
              <a:rect r="r" b="b" t="t" l="l"/>
              <a:pathLst>
                <a:path h="663194" w="663194">
                  <a:moveTo>
                    <a:pt x="0" y="44196"/>
                  </a:moveTo>
                  <a:cubicBezTo>
                    <a:pt x="0" y="19812"/>
                    <a:pt x="19812" y="0"/>
                    <a:pt x="44196" y="0"/>
                  </a:cubicBezTo>
                  <a:lnTo>
                    <a:pt x="618998" y="0"/>
                  </a:lnTo>
                  <a:cubicBezTo>
                    <a:pt x="643382" y="0"/>
                    <a:pt x="663194" y="19812"/>
                    <a:pt x="663194" y="44196"/>
                  </a:cubicBezTo>
                  <a:lnTo>
                    <a:pt x="663194" y="618998"/>
                  </a:lnTo>
                  <a:cubicBezTo>
                    <a:pt x="663194" y="643382"/>
                    <a:pt x="643382" y="663194"/>
                    <a:pt x="618998" y="663194"/>
                  </a:cubicBezTo>
                  <a:lnTo>
                    <a:pt x="44196" y="663194"/>
                  </a:lnTo>
                  <a:cubicBezTo>
                    <a:pt x="19812" y="663194"/>
                    <a:pt x="0" y="643382"/>
                    <a:pt x="0" y="618998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7862441" y="4457403"/>
            <a:ext cx="201662" cy="325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179272" y="4300835"/>
            <a:ext cx="2947690" cy="39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1912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179272" y="4763840"/>
            <a:ext cx="8334970" cy="773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first X-ray crystallography experiment is performed, paving the way for understanding molecular structures.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8183464" y="6462861"/>
            <a:ext cx="773757" cy="28575"/>
            <a:chOff x="0" y="0"/>
            <a:chExt cx="1031677" cy="381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31621" cy="38100"/>
            </a:xfrm>
            <a:custGeom>
              <a:avLst/>
              <a:gdLst/>
              <a:ahLst/>
              <a:cxnLst/>
              <a:rect r="r" b="b" t="t" l="l"/>
              <a:pathLst>
                <a:path h="38100" w="1031621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2571" y="0"/>
                  </a:lnTo>
                  <a:cubicBezTo>
                    <a:pt x="1023112" y="0"/>
                    <a:pt x="1031621" y="8509"/>
                    <a:pt x="1031621" y="19050"/>
                  </a:cubicBezTo>
                  <a:cubicBezTo>
                    <a:pt x="1031621" y="29591"/>
                    <a:pt x="1023112" y="38100"/>
                    <a:pt x="101257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7714655" y="6228458"/>
            <a:ext cx="497384" cy="497384"/>
            <a:chOff x="0" y="0"/>
            <a:chExt cx="663178" cy="66317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63194" cy="663194"/>
            </a:xfrm>
            <a:custGeom>
              <a:avLst/>
              <a:gdLst/>
              <a:ahLst/>
              <a:cxnLst/>
              <a:rect r="r" b="b" t="t" l="l"/>
              <a:pathLst>
                <a:path h="663194" w="663194">
                  <a:moveTo>
                    <a:pt x="0" y="44196"/>
                  </a:moveTo>
                  <a:cubicBezTo>
                    <a:pt x="0" y="19812"/>
                    <a:pt x="19812" y="0"/>
                    <a:pt x="44196" y="0"/>
                  </a:cubicBezTo>
                  <a:lnTo>
                    <a:pt x="618998" y="0"/>
                  </a:lnTo>
                  <a:cubicBezTo>
                    <a:pt x="643382" y="0"/>
                    <a:pt x="663194" y="19812"/>
                    <a:pt x="663194" y="44196"/>
                  </a:cubicBezTo>
                  <a:lnTo>
                    <a:pt x="663194" y="618998"/>
                  </a:lnTo>
                  <a:cubicBezTo>
                    <a:pt x="663194" y="643382"/>
                    <a:pt x="643382" y="663194"/>
                    <a:pt x="618998" y="663194"/>
                  </a:cubicBezTo>
                  <a:lnTo>
                    <a:pt x="44196" y="663194"/>
                  </a:lnTo>
                  <a:cubicBezTo>
                    <a:pt x="19812" y="663194"/>
                    <a:pt x="0" y="643382"/>
                    <a:pt x="0" y="618998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7855446" y="6328767"/>
            <a:ext cx="215801" cy="325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179272" y="6172200"/>
            <a:ext cx="2947690" cy="39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1970s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179272" y="6635204"/>
            <a:ext cx="8334970" cy="773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Computed tomography (CT) emerges, enabling 3D imaging and revolutionizing medical diagnosis.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8183464" y="8334226"/>
            <a:ext cx="773757" cy="28575"/>
            <a:chOff x="0" y="0"/>
            <a:chExt cx="1031677" cy="381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031621" cy="38100"/>
            </a:xfrm>
            <a:custGeom>
              <a:avLst/>
              <a:gdLst/>
              <a:ahLst/>
              <a:cxnLst/>
              <a:rect r="r" b="b" t="t" l="l"/>
              <a:pathLst>
                <a:path h="38100" w="1031621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2571" y="0"/>
                  </a:lnTo>
                  <a:cubicBezTo>
                    <a:pt x="1023112" y="0"/>
                    <a:pt x="1031621" y="8509"/>
                    <a:pt x="1031621" y="19050"/>
                  </a:cubicBezTo>
                  <a:cubicBezTo>
                    <a:pt x="1031621" y="29591"/>
                    <a:pt x="1023112" y="38100"/>
                    <a:pt x="101257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7714655" y="8099822"/>
            <a:ext cx="497384" cy="497384"/>
            <a:chOff x="0" y="0"/>
            <a:chExt cx="663178" cy="663178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63194" cy="663194"/>
            </a:xfrm>
            <a:custGeom>
              <a:avLst/>
              <a:gdLst/>
              <a:ahLst/>
              <a:cxnLst/>
              <a:rect r="r" b="b" t="t" l="l"/>
              <a:pathLst>
                <a:path h="663194" w="663194">
                  <a:moveTo>
                    <a:pt x="0" y="44196"/>
                  </a:moveTo>
                  <a:cubicBezTo>
                    <a:pt x="0" y="19812"/>
                    <a:pt x="19812" y="0"/>
                    <a:pt x="44196" y="0"/>
                  </a:cubicBezTo>
                  <a:lnTo>
                    <a:pt x="618998" y="0"/>
                  </a:lnTo>
                  <a:cubicBezTo>
                    <a:pt x="643382" y="0"/>
                    <a:pt x="663194" y="19812"/>
                    <a:pt x="663194" y="44196"/>
                  </a:cubicBezTo>
                  <a:lnTo>
                    <a:pt x="663194" y="618998"/>
                  </a:lnTo>
                  <a:cubicBezTo>
                    <a:pt x="663194" y="643382"/>
                    <a:pt x="643382" y="663194"/>
                    <a:pt x="618998" y="663194"/>
                  </a:cubicBezTo>
                  <a:lnTo>
                    <a:pt x="44196" y="663194"/>
                  </a:lnTo>
                  <a:cubicBezTo>
                    <a:pt x="19812" y="663194"/>
                    <a:pt x="0" y="643382"/>
                    <a:pt x="0" y="618998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7851874" y="8200132"/>
            <a:ext cx="222796" cy="325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179272" y="8043565"/>
            <a:ext cx="2947690" cy="39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2000s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179272" y="8506569"/>
            <a:ext cx="8334970" cy="773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Digital radiography gains prominence, providing enhanced image quality and faster processing.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2744540"/>
          </a:xfrm>
          <a:custGeom>
            <a:avLst/>
            <a:gdLst/>
            <a:ahLst/>
            <a:cxnLst/>
            <a:rect r="r" b="b" t="t" l="l"/>
            <a:pathLst>
              <a:path h="2744540" w="18288000">
                <a:moveTo>
                  <a:pt x="0" y="0"/>
                </a:moveTo>
                <a:lnTo>
                  <a:pt x="18288000" y="0"/>
                </a:lnTo>
                <a:lnTo>
                  <a:pt x="18288000" y="2744540"/>
                </a:lnTo>
                <a:lnTo>
                  <a:pt x="0" y="27445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" t="0" r="-24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68400" y="3302794"/>
            <a:ext cx="9935915" cy="779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0"/>
              </a:lnSpc>
            </a:pPr>
            <a:r>
              <a:rPr lang="en-US" sz="4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Dataset: A Foundation for Research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768400" y="4411564"/>
            <a:ext cx="1097756" cy="1756470"/>
          </a:xfrm>
          <a:custGeom>
            <a:avLst/>
            <a:gdLst/>
            <a:ahLst/>
            <a:cxnLst/>
            <a:rect r="r" b="b" t="t" l="l"/>
            <a:pathLst>
              <a:path h="1756470" w="1097756">
                <a:moveTo>
                  <a:pt x="0" y="0"/>
                </a:moveTo>
                <a:lnTo>
                  <a:pt x="1097756" y="0"/>
                </a:lnTo>
                <a:lnTo>
                  <a:pt x="1097756" y="1756470"/>
                </a:lnTo>
                <a:lnTo>
                  <a:pt x="0" y="17564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" t="0" r="-1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195512" y="4602510"/>
            <a:ext cx="3146078" cy="394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249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X-Ray Image Database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95512" y="5061943"/>
            <a:ext cx="15324087" cy="417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comprehensive dataset of X-ray images is crucial for training AI models and validating algorithms.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768400" y="6168032"/>
            <a:ext cx="1097756" cy="1756470"/>
          </a:xfrm>
          <a:custGeom>
            <a:avLst/>
            <a:gdLst/>
            <a:ahLst/>
            <a:cxnLst/>
            <a:rect r="r" b="b" t="t" l="l"/>
            <a:pathLst>
              <a:path h="1756470" w="1097756">
                <a:moveTo>
                  <a:pt x="0" y="0"/>
                </a:moveTo>
                <a:lnTo>
                  <a:pt x="1097756" y="0"/>
                </a:lnTo>
                <a:lnTo>
                  <a:pt x="1097756" y="1756470"/>
                </a:lnTo>
                <a:lnTo>
                  <a:pt x="0" y="17564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" t="0" r="-1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195512" y="6358979"/>
            <a:ext cx="2927598" cy="394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249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Image Annotation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95512" y="6818411"/>
            <a:ext cx="15324087" cy="417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Images are annotated with labels and metadata for training and evaluating AI models.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768400" y="7924502"/>
            <a:ext cx="1097756" cy="1756470"/>
          </a:xfrm>
          <a:custGeom>
            <a:avLst/>
            <a:gdLst/>
            <a:ahLst/>
            <a:cxnLst/>
            <a:rect r="r" b="b" t="t" l="l"/>
            <a:pathLst>
              <a:path h="1756470" w="1097756">
                <a:moveTo>
                  <a:pt x="0" y="0"/>
                </a:moveTo>
                <a:lnTo>
                  <a:pt x="1097756" y="0"/>
                </a:lnTo>
                <a:lnTo>
                  <a:pt x="1097756" y="1756470"/>
                </a:lnTo>
                <a:lnTo>
                  <a:pt x="0" y="17564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" t="0" r="-1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195512" y="8115449"/>
            <a:ext cx="3785444" cy="394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249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Publicly Available Datasets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195512" y="8574881"/>
            <a:ext cx="15324087" cy="417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Open-source datasets provide valuable resources for researchers and developers.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69008" y="616149"/>
            <a:ext cx="12048232" cy="894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Experimental Setup and Methodology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3982342" y="2006947"/>
            <a:ext cx="2048024" cy="1853505"/>
          </a:xfrm>
          <a:custGeom>
            <a:avLst/>
            <a:gdLst/>
            <a:ahLst/>
            <a:cxnLst/>
            <a:rect r="r" b="b" t="t" l="l"/>
            <a:pathLst>
              <a:path h="1853505" w="2048024">
                <a:moveTo>
                  <a:pt x="0" y="0"/>
                </a:moveTo>
                <a:lnTo>
                  <a:pt x="2048024" y="0"/>
                </a:lnTo>
                <a:lnTo>
                  <a:pt x="2048024" y="1853505"/>
                </a:lnTo>
                <a:lnTo>
                  <a:pt x="0" y="18535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8" r="0" b="-108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928592" y="2830711"/>
            <a:ext cx="155227" cy="59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2437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278612" y="2425154"/>
            <a:ext cx="4272557" cy="442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X-Ray Source and Detector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278612" y="2930873"/>
            <a:ext cx="9917014" cy="482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specific type of X-ray source and detector is chosen based on the application.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092429" y="3879502"/>
            <a:ext cx="11264504" cy="14288"/>
            <a:chOff x="0" y="0"/>
            <a:chExt cx="15019338" cy="190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019401" cy="19050"/>
            </a:xfrm>
            <a:custGeom>
              <a:avLst/>
              <a:gdLst/>
              <a:ahLst/>
              <a:cxnLst/>
              <a:rect r="r" b="b" t="t" l="l"/>
              <a:pathLst>
                <a:path h="19050" w="15019401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5009876" y="0"/>
                  </a:lnTo>
                  <a:cubicBezTo>
                    <a:pt x="15015083" y="0"/>
                    <a:pt x="15019401" y="4318"/>
                    <a:pt x="15019401" y="9525"/>
                  </a:cubicBezTo>
                  <a:cubicBezTo>
                    <a:pt x="15019401" y="14732"/>
                    <a:pt x="15015083" y="19050"/>
                    <a:pt x="15009876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sp>
        <p:nvSpPr>
          <p:cNvPr name="Freeform 13" id="13" descr="preencoded.png"/>
          <p:cNvSpPr/>
          <p:nvPr/>
        </p:nvSpPr>
        <p:spPr>
          <a:xfrm flipH="false" flipV="false" rot="0">
            <a:off x="2958405" y="3922514"/>
            <a:ext cx="4096047" cy="1853505"/>
          </a:xfrm>
          <a:custGeom>
            <a:avLst/>
            <a:gdLst/>
            <a:ahLst/>
            <a:cxnLst/>
            <a:rect r="r" b="b" t="t" l="l"/>
            <a:pathLst>
              <a:path h="1853505" w="4096047">
                <a:moveTo>
                  <a:pt x="0" y="0"/>
                </a:moveTo>
                <a:lnTo>
                  <a:pt x="4096047" y="0"/>
                </a:lnTo>
                <a:lnTo>
                  <a:pt x="4096047" y="1853505"/>
                </a:lnTo>
                <a:lnTo>
                  <a:pt x="0" y="18535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8" r="0" b="-108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4917876" y="4505622"/>
            <a:ext cx="176956" cy="59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2437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302699" y="4142185"/>
            <a:ext cx="3310830" cy="442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Object Preparation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302699" y="4647903"/>
            <a:ext cx="9868049" cy="879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object to be imaged is carefully prepared and positioned for optimal visualization.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116515" y="5795070"/>
            <a:ext cx="10240416" cy="14288"/>
            <a:chOff x="0" y="0"/>
            <a:chExt cx="13653888" cy="190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653897" cy="19050"/>
            </a:xfrm>
            <a:custGeom>
              <a:avLst/>
              <a:gdLst/>
              <a:ahLst/>
              <a:cxnLst/>
              <a:rect r="r" b="b" t="t" l="l"/>
              <a:pathLst>
                <a:path h="19050" w="13653897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3644372" y="0"/>
                  </a:lnTo>
                  <a:cubicBezTo>
                    <a:pt x="13649579" y="0"/>
                    <a:pt x="13653897" y="4318"/>
                    <a:pt x="13653897" y="9525"/>
                  </a:cubicBezTo>
                  <a:cubicBezTo>
                    <a:pt x="13653897" y="14732"/>
                    <a:pt x="13649579" y="19050"/>
                    <a:pt x="13644372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sp>
        <p:nvSpPr>
          <p:cNvPr name="Freeform 19" id="19" descr="preencoded.png"/>
          <p:cNvSpPr/>
          <p:nvPr/>
        </p:nvSpPr>
        <p:spPr>
          <a:xfrm flipH="false" flipV="false" rot="0">
            <a:off x="1934319" y="5838081"/>
            <a:ext cx="6144071" cy="1853505"/>
          </a:xfrm>
          <a:custGeom>
            <a:avLst/>
            <a:gdLst/>
            <a:ahLst/>
            <a:cxnLst/>
            <a:rect r="r" b="b" t="t" l="l"/>
            <a:pathLst>
              <a:path h="1853505" w="6144071">
                <a:moveTo>
                  <a:pt x="0" y="0"/>
                </a:moveTo>
                <a:lnTo>
                  <a:pt x="6144071" y="0"/>
                </a:lnTo>
                <a:lnTo>
                  <a:pt x="6144071" y="1853505"/>
                </a:lnTo>
                <a:lnTo>
                  <a:pt x="0" y="18535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8" r="0" b="-108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4911626" y="6421190"/>
            <a:ext cx="189310" cy="59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2437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26636" y="6057751"/>
            <a:ext cx="5156598" cy="442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Data Acquisition and Processing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326636" y="6563469"/>
            <a:ext cx="8844111" cy="879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X-ray images are acquired and processed to enhance signal quality and reduce noise.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8140452" y="7710636"/>
            <a:ext cx="9216479" cy="14288"/>
            <a:chOff x="0" y="0"/>
            <a:chExt cx="12288638" cy="1905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288647" cy="19050"/>
            </a:xfrm>
            <a:custGeom>
              <a:avLst/>
              <a:gdLst/>
              <a:ahLst/>
              <a:cxnLst/>
              <a:rect r="r" b="b" t="t" l="l"/>
              <a:pathLst>
                <a:path h="19050" w="12288647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2279122" y="0"/>
                  </a:lnTo>
                  <a:cubicBezTo>
                    <a:pt x="12284328" y="0"/>
                    <a:pt x="12288647" y="4318"/>
                    <a:pt x="12288647" y="9525"/>
                  </a:cubicBezTo>
                  <a:cubicBezTo>
                    <a:pt x="12288647" y="14732"/>
                    <a:pt x="12284328" y="19050"/>
                    <a:pt x="12279122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sp>
        <p:nvSpPr>
          <p:cNvPr name="Freeform 25" id="25" descr="preencoded.png"/>
          <p:cNvSpPr/>
          <p:nvPr/>
        </p:nvSpPr>
        <p:spPr>
          <a:xfrm flipH="false" flipV="false" rot="0">
            <a:off x="910381" y="7753647"/>
            <a:ext cx="8192095" cy="1853505"/>
          </a:xfrm>
          <a:custGeom>
            <a:avLst/>
            <a:gdLst/>
            <a:ahLst/>
            <a:cxnLst/>
            <a:rect r="r" b="b" t="t" l="l"/>
            <a:pathLst>
              <a:path h="1853505" w="8192095">
                <a:moveTo>
                  <a:pt x="0" y="0"/>
                </a:moveTo>
                <a:lnTo>
                  <a:pt x="8192095" y="0"/>
                </a:lnTo>
                <a:lnTo>
                  <a:pt x="8192095" y="1853505"/>
                </a:lnTo>
                <a:lnTo>
                  <a:pt x="0" y="18535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8" r="0" b="-108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4908649" y="8336756"/>
            <a:ext cx="195560" cy="59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2437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350722" y="7973317"/>
            <a:ext cx="3310830" cy="442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Image Analysis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350722" y="8479036"/>
            <a:ext cx="7820025" cy="879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processed images are analyzed to extract meaningful information and draw conclusions.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214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C2438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36575" y="1446907"/>
            <a:ext cx="7136755" cy="958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FFB393"/>
                </a:solidFill>
                <a:latin typeface="Arimo Bold"/>
                <a:ea typeface="Arimo Bold"/>
                <a:cs typeface="Arimo Bold"/>
                <a:sym typeface="Arimo Bold"/>
              </a:rPr>
              <a:t>Results and Findings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36575" y="2940695"/>
            <a:ext cx="2735759" cy="1569690"/>
            <a:chOff x="0" y="0"/>
            <a:chExt cx="3647678" cy="20929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47567" cy="2092833"/>
            </a:xfrm>
            <a:custGeom>
              <a:avLst/>
              <a:gdLst/>
              <a:ahLst/>
              <a:cxnLst/>
              <a:rect r="r" b="b" t="t" l="l"/>
              <a:pathLst>
                <a:path h="2092833" w="3647567">
                  <a:moveTo>
                    <a:pt x="0" y="53467"/>
                  </a:moveTo>
                  <a:cubicBezTo>
                    <a:pt x="0" y="24003"/>
                    <a:pt x="24003" y="0"/>
                    <a:pt x="53467" y="0"/>
                  </a:cubicBezTo>
                  <a:lnTo>
                    <a:pt x="3594100" y="0"/>
                  </a:lnTo>
                  <a:cubicBezTo>
                    <a:pt x="3623691" y="0"/>
                    <a:pt x="3647567" y="24003"/>
                    <a:pt x="3647567" y="53467"/>
                  </a:cubicBezTo>
                  <a:lnTo>
                    <a:pt x="3647567" y="2039366"/>
                  </a:lnTo>
                  <a:cubicBezTo>
                    <a:pt x="3647567" y="2068957"/>
                    <a:pt x="3623564" y="2092833"/>
                    <a:pt x="3594100" y="2092833"/>
                  </a:cubicBezTo>
                  <a:lnTo>
                    <a:pt x="53467" y="2092833"/>
                  </a:lnTo>
                  <a:cubicBezTo>
                    <a:pt x="23876" y="2092833"/>
                    <a:pt x="0" y="2068830"/>
                    <a:pt x="0" y="2039366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04169" y="3343572"/>
            <a:ext cx="167283" cy="649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7"/>
              </a:lnSpc>
            </a:pPr>
            <a:r>
              <a:rPr lang="en-US" sz="2625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939928" y="3160662"/>
            <a:ext cx="4476155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Improved Detection Rates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39928" y="3729037"/>
            <a:ext cx="13031540" cy="513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New algorithms and detectors have significantly increased the accuracy and speed of detection.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3806130" y="4491335"/>
            <a:ext cx="13411497" cy="19050"/>
            <a:chOff x="0" y="0"/>
            <a:chExt cx="17881997" cy="25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881981" cy="25400"/>
            </a:xfrm>
            <a:custGeom>
              <a:avLst/>
              <a:gdLst/>
              <a:ahLst/>
              <a:cxnLst/>
              <a:rect r="r" b="b" t="t" l="l"/>
              <a:pathLst>
                <a:path h="25400" w="17881981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7869281" y="0"/>
                  </a:lnTo>
                  <a:cubicBezTo>
                    <a:pt x="17876267" y="0"/>
                    <a:pt x="17881981" y="5715"/>
                    <a:pt x="17881981" y="12700"/>
                  </a:cubicBezTo>
                  <a:cubicBezTo>
                    <a:pt x="17881981" y="19685"/>
                    <a:pt x="17876267" y="25400"/>
                    <a:pt x="17869281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36575" y="4644181"/>
            <a:ext cx="5471517" cy="1997720"/>
            <a:chOff x="0" y="0"/>
            <a:chExt cx="7295357" cy="266362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295387" cy="2663698"/>
            </a:xfrm>
            <a:custGeom>
              <a:avLst/>
              <a:gdLst/>
              <a:ahLst/>
              <a:cxnLst/>
              <a:rect r="r" b="b" t="t" l="l"/>
              <a:pathLst>
                <a:path h="2663698" w="7295387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7241794" y="0"/>
                  </a:lnTo>
                  <a:cubicBezTo>
                    <a:pt x="7271385" y="0"/>
                    <a:pt x="7295387" y="24003"/>
                    <a:pt x="7295387" y="53594"/>
                  </a:cubicBezTo>
                  <a:lnTo>
                    <a:pt x="7295387" y="2610104"/>
                  </a:lnTo>
                  <a:cubicBezTo>
                    <a:pt x="7295387" y="2639695"/>
                    <a:pt x="7271385" y="2663698"/>
                    <a:pt x="7241794" y="2663698"/>
                  </a:cubicBezTo>
                  <a:lnTo>
                    <a:pt x="53594" y="2663698"/>
                  </a:lnTo>
                  <a:cubicBezTo>
                    <a:pt x="24003" y="2663698"/>
                    <a:pt x="0" y="2639695"/>
                    <a:pt x="0" y="2610104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204169" y="5261074"/>
            <a:ext cx="190649" cy="649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7"/>
              </a:lnSpc>
            </a:pPr>
            <a:r>
              <a:rPr lang="en-US" sz="2625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75685" y="4864150"/>
            <a:ext cx="4192786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Enhanced Image Quality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675685" y="5432524"/>
            <a:ext cx="10408146" cy="941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AI-powered techniques have led to sharper images with reduced noise and artifacts.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6541889" y="6622851"/>
            <a:ext cx="10675739" cy="19050"/>
            <a:chOff x="0" y="0"/>
            <a:chExt cx="14234318" cy="254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234288" cy="25400"/>
            </a:xfrm>
            <a:custGeom>
              <a:avLst/>
              <a:gdLst/>
              <a:ahLst/>
              <a:cxnLst/>
              <a:rect r="r" b="b" t="t" l="l"/>
              <a:pathLst>
                <a:path h="25400" w="14234288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221588" y="0"/>
                  </a:lnTo>
                  <a:cubicBezTo>
                    <a:pt x="14228573" y="0"/>
                    <a:pt x="14234288" y="5715"/>
                    <a:pt x="14234288" y="12700"/>
                  </a:cubicBezTo>
                  <a:cubicBezTo>
                    <a:pt x="14234288" y="19685"/>
                    <a:pt x="14228573" y="25400"/>
                    <a:pt x="14221588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662E42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936575" y="6775697"/>
            <a:ext cx="8207425" cy="1997720"/>
            <a:chOff x="0" y="0"/>
            <a:chExt cx="10943233" cy="266362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943336" cy="2663698"/>
            </a:xfrm>
            <a:custGeom>
              <a:avLst/>
              <a:gdLst/>
              <a:ahLst/>
              <a:cxnLst/>
              <a:rect r="r" b="b" t="t" l="l"/>
              <a:pathLst>
                <a:path h="2663698" w="10943336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10889742" y="0"/>
                  </a:lnTo>
                  <a:cubicBezTo>
                    <a:pt x="10919333" y="0"/>
                    <a:pt x="10943336" y="24003"/>
                    <a:pt x="10943336" y="53594"/>
                  </a:cubicBezTo>
                  <a:lnTo>
                    <a:pt x="10943336" y="2610104"/>
                  </a:lnTo>
                  <a:cubicBezTo>
                    <a:pt x="10943336" y="2639695"/>
                    <a:pt x="10919333" y="2663698"/>
                    <a:pt x="10889742" y="2663698"/>
                  </a:cubicBezTo>
                  <a:lnTo>
                    <a:pt x="53594" y="2663698"/>
                  </a:lnTo>
                  <a:cubicBezTo>
                    <a:pt x="24003" y="2663698"/>
                    <a:pt x="0" y="2639695"/>
                    <a:pt x="0" y="2610104"/>
                  </a:cubicBezTo>
                  <a:close/>
                </a:path>
              </a:pathLst>
            </a:custGeom>
            <a:solidFill>
              <a:srgbClr val="4D1529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204169" y="7392591"/>
            <a:ext cx="204044" cy="649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7"/>
              </a:lnSpc>
            </a:pPr>
            <a:r>
              <a:rPr lang="en-US" sz="2625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11592" y="6995666"/>
            <a:ext cx="3568304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F4CAB8"/>
                </a:solidFill>
                <a:latin typeface="Arimo Bold"/>
                <a:ea typeface="Arimo Bold"/>
                <a:cs typeface="Arimo Bold"/>
                <a:sym typeface="Arimo Bold"/>
              </a:rPr>
              <a:t>New Applications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11592" y="7564040"/>
            <a:ext cx="7672239" cy="941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 b="true">
                <a:solidFill>
                  <a:srgbClr val="F4CAB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advancements in X-ray detection have opened up new opportunities in various fields.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DAGYg7dxUYY</dc:identifier>
  <dcterms:modified xsi:type="dcterms:W3CDTF">2011-08-01T06:04:30Z</dcterms:modified>
  <cp:revision>1</cp:revision>
</cp:coreProperties>
</file>

<file path=docProps/thumbnail.jpeg>
</file>